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12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18)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318" y="1776541"/>
            <a:ext cx="8596668" cy="3880773"/>
          </a:xfrm>
        </p:spPr>
        <p:txBody>
          <a:bodyPr/>
          <a:lstStyle/>
          <a:p>
            <a:pPr fontAlgn="base"/>
            <a:r>
              <a:rPr lang="en-GB" sz="2000" dirty="0"/>
              <a:t>IP address belonging to class B are assigned to the networks that ranges from medium-sized to large-sized networks.</a:t>
            </a:r>
          </a:p>
          <a:p>
            <a:pPr fontAlgn="base"/>
            <a:r>
              <a:rPr lang="en-GB" sz="2000" dirty="0"/>
              <a:t>The network ID is 16 bits long.</a:t>
            </a:r>
          </a:p>
          <a:p>
            <a:pPr fontAlgn="base"/>
            <a:r>
              <a:rPr lang="en-GB" sz="2000" dirty="0"/>
              <a:t>The host ID is 16 bits long</a:t>
            </a:r>
            <a:r>
              <a:rPr lang="en-GB" sz="2000" dirty="0" smtClean="0"/>
              <a:t>.</a:t>
            </a:r>
          </a:p>
          <a:p>
            <a:pPr fontAlgn="base"/>
            <a:r>
              <a:rPr lang="en-GB" sz="2000" dirty="0"/>
              <a:t>IP addresses belonging to class B ranges from 128.0.x.x – 191.255.x.x.</a:t>
            </a:r>
          </a:p>
          <a:p>
            <a:pPr fontAlgn="base"/>
            <a:endParaRPr lang="en-GB" dirty="0"/>
          </a:p>
          <a:p>
            <a:endParaRPr lang="en-GB" dirty="0"/>
          </a:p>
        </p:txBody>
      </p:sp>
      <p:pic>
        <p:nvPicPr>
          <p:cNvPr id="3074" name="Picture 2" descr="https://media.geeksforgeeks.org/wp-content/cdn-uploads/IP_addressing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39" y="4493672"/>
            <a:ext cx="4965065" cy="132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88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GB" sz="2000" dirty="0"/>
              <a:t>IP address belonging to class C are assigned to small-sized networks.</a:t>
            </a:r>
          </a:p>
          <a:p>
            <a:pPr lvl="1" fontAlgn="base"/>
            <a:r>
              <a:rPr lang="en-GB" sz="2000" dirty="0"/>
              <a:t>The network ID is 24 bits long.</a:t>
            </a:r>
          </a:p>
          <a:p>
            <a:pPr lvl="1" fontAlgn="base"/>
            <a:r>
              <a:rPr lang="en-GB" sz="2000" dirty="0"/>
              <a:t>The host ID is 8 bits </a:t>
            </a:r>
            <a:r>
              <a:rPr lang="en-GB" sz="2000" dirty="0" smtClean="0"/>
              <a:t>long.</a:t>
            </a:r>
          </a:p>
          <a:p>
            <a:pPr lvl="1" fontAlgn="base"/>
            <a:r>
              <a:rPr lang="en-GB" sz="2000" dirty="0" smtClean="0"/>
              <a:t>IP </a:t>
            </a:r>
            <a:r>
              <a:rPr lang="en-GB" sz="2000" dirty="0"/>
              <a:t>addresses belonging to class C ranges from 192.0.0.x – 223.255.255.x.</a:t>
            </a:r>
          </a:p>
          <a:p>
            <a:endParaRPr lang="en-GB" dirty="0"/>
          </a:p>
        </p:txBody>
      </p:sp>
      <p:pic>
        <p:nvPicPr>
          <p:cNvPr id="4098" name="Picture 2" descr="https://media.geeksforgeeks.org/wp-content/cdn-uploads/IP_addressing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743" y="4261104"/>
            <a:ext cx="5737624" cy="138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7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D: </a:t>
            </a:r>
            <a:r>
              <a:rPr lang="en-GB" dirty="0" smtClean="0"/>
              <a:t>Multicasting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IP address belonging to class D are reserved for multi-casting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The higher order bits of the first octet of IP addresses belonging to class D are always set to 1110. </a:t>
            </a:r>
            <a:endParaRPr lang="en-GB" sz="2000" dirty="0" smtClean="0"/>
          </a:p>
          <a:p>
            <a:r>
              <a:rPr lang="en-GB" sz="2000" dirty="0"/>
              <a:t>IP addresses belonging to class D ranges from 224.0.0.0 – 239.255.255.255.</a:t>
            </a:r>
          </a:p>
        </p:txBody>
      </p:sp>
      <p:pic>
        <p:nvPicPr>
          <p:cNvPr id="5122" name="Picture 2" descr="https://media.geeksforgeeks.org/wp-content/cdn-uploads/IP_addressing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647" y="3953376"/>
            <a:ext cx="5989193" cy="144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07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IP addresses belonging to class E are reserved for experimental and research purposes. </a:t>
            </a:r>
            <a:endParaRPr lang="en-GB" sz="2000" dirty="0" smtClean="0"/>
          </a:p>
          <a:p>
            <a:r>
              <a:rPr lang="en-GB" sz="2000" dirty="0" smtClean="0"/>
              <a:t>IP </a:t>
            </a:r>
            <a:r>
              <a:rPr lang="en-GB" sz="2000" dirty="0"/>
              <a:t>addresses of class E ranges from 240.0.0.0 – 255.255.255.254</a:t>
            </a:r>
          </a:p>
        </p:txBody>
      </p:sp>
      <p:pic>
        <p:nvPicPr>
          <p:cNvPr id="6146" name="Picture 2" descr="https://media.geeksforgeeks.org/wp-content/cdn-uploads/IP_addressing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11" y="3520440"/>
            <a:ext cx="7777132" cy="188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83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Find the class of the following classful IP </a:t>
            </a:r>
            <a:r>
              <a:rPr lang="en-GB" sz="2800" dirty="0" smtClean="0"/>
              <a:t>addresses????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a. </a:t>
            </a:r>
            <a:r>
              <a:rPr lang="en-GB" sz="2800" dirty="0">
                <a:solidFill>
                  <a:srgbClr val="FF0000"/>
                </a:solidFill>
              </a:rPr>
              <a:t>130.34.54.12 </a:t>
            </a:r>
            <a:r>
              <a:rPr lang="en-GB" sz="2800" dirty="0" smtClean="0">
                <a:solidFill>
                  <a:srgbClr val="FF0000"/>
                </a:solidFill>
              </a:rPr>
              <a:t>-------- B</a:t>
            </a:r>
          </a:p>
          <a:p>
            <a:r>
              <a:rPr lang="en-GB" sz="2800" b="1" dirty="0" smtClean="0">
                <a:solidFill>
                  <a:srgbClr val="FF0000"/>
                </a:solidFill>
              </a:rPr>
              <a:t>b</a:t>
            </a:r>
            <a:r>
              <a:rPr lang="en-GB" sz="2800" b="1" dirty="0">
                <a:solidFill>
                  <a:srgbClr val="FF0000"/>
                </a:solidFill>
              </a:rPr>
              <a:t>. </a:t>
            </a:r>
            <a:r>
              <a:rPr lang="en-GB" sz="2800" dirty="0">
                <a:solidFill>
                  <a:srgbClr val="FF0000"/>
                </a:solidFill>
              </a:rPr>
              <a:t>200.34.2.1 </a:t>
            </a:r>
            <a:r>
              <a:rPr lang="en-GB" sz="2800" dirty="0" smtClean="0">
                <a:solidFill>
                  <a:srgbClr val="FF0000"/>
                </a:solidFill>
              </a:rPr>
              <a:t>-----------C</a:t>
            </a:r>
          </a:p>
          <a:p>
            <a:r>
              <a:rPr lang="en-GB" sz="2800" b="1" dirty="0" smtClean="0">
                <a:solidFill>
                  <a:srgbClr val="FF0000"/>
                </a:solidFill>
              </a:rPr>
              <a:t>c</a:t>
            </a:r>
            <a:r>
              <a:rPr lang="en-GB" sz="2800" b="1" dirty="0">
                <a:solidFill>
                  <a:srgbClr val="FF0000"/>
                </a:solidFill>
              </a:rPr>
              <a:t>. </a:t>
            </a:r>
            <a:r>
              <a:rPr lang="en-GB" sz="2800" dirty="0" smtClean="0">
                <a:solidFill>
                  <a:srgbClr val="FF0000"/>
                </a:solidFill>
              </a:rPr>
              <a:t>245.34.2.8 -------------E</a:t>
            </a:r>
          </a:p>
          <a:p>
            <a:endParaRPr lang="en-GB" sz="2800" dirty="0" smtClean="0"/>
          </a:p>
          <a:p>
            <a:r>
              <a:rPr lang="en-GB" sz="2800" dirty="0" smtClean="0"/>
              <a:t>Find </a:t>
            </a:r>
            <a:r>
              <a:rPr lang="en-GB" sz="2800" dirty="0"/>
              <a:t>the class of the following classful IP addresses: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a. </a:t>
            </a:r>
            <a:r>
              <a:rPr lang="en-GB" sz="2800" b="1" dirty="0" smtClean="0">
                <a:solidFill>
                  <a:srgbClr val="FF0000"/>
                </a:solidFill>
              </a:rPr>
              <a:t>01110111  11110011  </a:t>
            </a:r>
            <a:r>
              <a:rPr lang="en-GB" sz="2800" b="1" dirty="0">
                <a:solidFill>
                  <a:srgbClr val="FF0000"/>
                </a:solidFill>
              </a:rPr>
              <a:t>10000111 </a:t>
            </a:r>
            <a:r>
              <a:rPr lang="en-GB" sz="2800" b="1" dirty="0" smtClean="0">
                <a:solidFill>
                  <a:srgbClr val="FF0000"/>
                </a:solidFill>
              </a:rPr>
              <a:t> 11011101</a:t>
            </a:r>
          </a:p>
          <a:p>
            <a:r>
              <a:rPr lang="en-GB" sz="2800" b="1" dirty="0">
                <a:solidFill>
                  <a:srgbClr val="FF0000"/>
                </a:solidFill>
              </a:rPr>
              <a:t>A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7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338">
            <a:off x="461856" y="2625227"/>
            <a:ext cx="7997306" cy="2598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Network Layer-II</a:t>
            </a:r>
          </a:p>
        </p:txBody>
      </p:sp>
    </p:spTree>
    <p:extLst>
      <p:ext uri="{BB962C8B-B14F-4D97-AF65-F5344CB8AC3E}">
        <p14:creationId xmlns:p14="http://schemas.microsoft.com/office/powerpoint/2010/main" val="455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IPV4 ADDRESSES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An </a:t>
            </a:r>
            <a:r>
              <a:rPr lang="en-GB" sz="2000" dirty="0" smtClean="0"/>
              <a:t>IPv4 address </a:t>
            </a:r>
            <a:r>
              <a:rPr lang="en-GB" sz="2000" dirty="0"/>
              <a:t>is a 32-bit address that uniquely and universally defines the connection of </a:t>
            </a:r>
            <a:r>
              <a:rPr lang="en-GB" sz="2000" dirty="0" smtClean="0"/>
              <a:t>a host </a:t>
            </a:r>
            <a:r>
              <a:rPr lang="en-GB" sz="2000" dirty="0"/>
              <a:t>or a router to the Internet.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IP address is the address of the </a:t>
            </a:r>
            <a:r>
              <a:rPr lang="en-GB" sz="2000" b="1" dirty="0"/>
              <a:t>connection</a:t>
            </a:r>
            <a:r>
              <a:rPr lang="en-GB" sz="2000" dirty="0"/>
              <a:t>, not </a:t>
            </a:r>
            <a:r>
              <a:rPr lang="en-GB" sz="2000" dirty="0" smtClean="0"/>
              <a:t>the host </a:t>
            </a:r>
            <a:r>
              <a:rPr lang="en-GB" sz="2000" dirty="0"/>
              <a:t>or the router, because if the device is moved to another network, the IP </a:t>
            </a:r>
            <a:r>
              <a:rPr lang="en-GB" sz="2000" dirty="0" smtClean="0"/>
              <a:t>address may </a:t>
            </a:r>
            <a:r>
              <a:rPr lang="en-GB" sz="2000" dirty="0"/>
              <a:t>be </a:t>
            </a:r>
            <a:r>
              <a:rPr lang="en-GB" sz="2000" dirty="0" smtClean="0"/>
              <a:t>changed.</a:t>
            </a:r>
          </a:p>
          <a:p>
            <a:r>
              <a:rPr lang="en-GB" sz="2000" dirty="0"/>
              <a:t>IPv4 addresses are unique in the sense that each address defines one, and only </a:t>
            </a:r>
            <a:r>
              <a:rPr lang="en-GB" sz="2000" dirty="0" smtClean="0"/>
              <a:t>one, connection </a:t>
            </a:r>
            <a:r>
              <a:rPr lang="en-GB" sz="2000" dirty="0"/>
              <a:t>to the Internet. </a:t>
            </a:r>
            <a:endParaRPr lang="en-GB" sz="2000" dirty="0" smtClean="0"/>
          </a:p>
          <a:p>
            <a:r>
              <a:rPr lang="en-GB" sz="2000" dirty="0" smtClean="0"/>
              <a:t>If </a:t>
            </a:r>
            <a:r>
              <a:rPr lang="en-GB" sz="2000" dirty="0"/>
              <a:t>a device has two connections to the Internet, via </a:t>
            </a:r>
            <a:r>
              <a:rPr lang="en-GB" sz="2000" dirty="0" smtClean="0"/>
              <a:t>two networks</a:t>
            </a:r>
            <a:r>
              <a:rPr lang="en-GB" sz="2000" dirty="0"/>
              <a:t>, it has two IPv4 addresses</a:t>
            </a:r>
          </a:p>
        </p:txBody>
      </p:sp>
    </p:spTree>
    <p:extLst>
      <p:ext uri="{BB962C8B-B14F-4D97-AF65-F5344CB8AC3E}">
        <p14:creationId xmlns:p14="http://schemas.microsoft.com/office/powerpoint/2010/main" val="395981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42" y="1474789"/>
            <a:ext cx="8596668" cy="3880773"/>
          </a:xfrm>
        </p:spPr>
        <p:txBody>
          <a:bodyPr>
            <a:noAutofit/>
          </a:bodyPr>
          <a:lstStyle/>
          <a:p>
            <a:r>
              <a:rPr lang="en-GB" sz="2000" dirty="0"/>
              <a:t>An address space </a:t>
            </a:r>
            <a:r>
              <a:rPr lang="en-GB" sz="2000" dirty="0" smtClean="0"/>
              <a:t>is the </a:t>
            </a:r>
            <a:r>
              <a:rPr lang="en-GB" sz="2000" dirty="0"/>
              <a:t>total number of addresses used by the protocol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If </a:t>
            </a:r>
            <a:r>
              <a:rPr lang="en-GB" sz="2000" dirty="0"/>
              <a:t>a protocol uses </a:t>
            </a:r>
            <a:r>
              <a:rPr lang="en-GB" sz="2000" dirty="0">
                <a:solidFill>
                  <a:srgbClr val="FF0000"/>
                </a:solidFill>
              </a:rPr>
              <a:t>b</a:t>
            </a:r>
            <a:r>
              <a:rPr lang="en-GB" sz="2000" dirty="0"/>
              <a:t> bits to define </a:t>
            </a:r>
            <a:r>
              <a:rPr lang="en-GB" sz="2000" dirty="0" smtClean="0"/>
              <a:t>an address</a:t>
            </a:r>
            <a:r>
              <a:rPr lang="en-GB" sz="2000" dirty="0"/>
              <a:t>, the address space is 2</a:t>
            </a:r>
            <a:r>
              <a:rPr lang="en-GB" sz="2000" baseline="30000" dirty="0">
                <a:solidFill>
                  <a:srgbClr val="FF0000"/>
                </a:solidFill>
              </a:rPr>
              <a:t>b</a:t>
            </a:r>
            <a:r>
              <a:rPr lang="en-GB" sz="2000" dirty="0"/>
              <a:t> because each bit can have two different values (0 or 1).</a:t>
            </a:r>
          </a:p>
          <a:p>
            <a:r>
              <a:rPr lang="en-GB" sz="2000" dirty="0"/>
              <a:t>IPv4 uses 32-bit addresses, which means that the address space is 2</a:t>
            </a:r>
            <a:r>
              <a:rPr lang="en-GB" sz="2000" baseline="30000" dirty="0"/>
              <a:t>32</a:t>
            </a:r>
            <a:r>
              <a:rPr lang="en-GB" sz="2000" dirty="0"/>
              <a:t> or </a:t>
            </a:r>
            <a:r>
              <a:rPr lang="en-GB" sz="2000" dirty="0" smtClean="0"/>
              <a:t>4,294,967,296 (more </a:t>
            </a:r>
            <a:r>
              <a:rPr lang="en-GB" sz="2000" dirty="0"/>
              <a:t>than four billion</a:t>
            </a:r>
            <a:r>
              <a:rPr lang="en-GB" sz="2000" dirty="0" smtClean="0"/>
              <a:t>).</a:t>
            </a:r>
          </a:p>
          <a:p>
            <a:r>
              <a:rPr lang="en-GB" sz="2000" b="1" i="1" u="sng" dirty="0"/>
              <a:t>Notation</a:t>
            </a:r>
          </a:p>
          <a:p>
            <a:pPr algn="just"/>
            <a:r>
              <a:rPr lang="en-GB" sz="2000" dirty="0"/>
              <a:t>There are three common notations to show an IPv4 address: </a:t>
            </a:r>
            <a:r>
              <a:rPr lang="en-GB" sz="2000" dirty="0">
                <a:solidFill>
                  <a:srgbClr val="FF0000"/>
                </a:solidFill>
              </a:rPr>
              <a:t>binary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FF0000"/>
                </a:solidFill>
              </a:rPr>
              <a:t>notation</a:t>
            </a:r>
            <a:r>
              <a:rPr lang="en-GB" sz="2000" dirty="0"/>
              <a:t> (base 2</a:t>
            </a:r>
            <a:r>
              <a:rPr lang="en-GB" sz="2000" dirty="0" smtClean="0"/>
              <a:t>), </a:t>
            </a:r>
            <a:r>
              <a:rPr lang="en-GB" sz="2000" dirty="0" smtClean="0">
                <a:solidFill>
                  <a:srgbClr val="FF0000"/>
                </a:solidFill>
              </a:rPr>
              <a:t>dotted-decimal </a:t>
            </a:r>
            <a:r>
              <a:rPr lang="en-GB" sz="2000" dirty="0">
                <a:solidFill>
                  <a:srgbClr val="FF0000"/>
                </a:solidFill>
              </a:rPr>
              <a:t>notation </a:t>
            </a:r>
            <a:r>
              <a:rPr lang="en-GB" sz="2000" dirty="0"/>
              <a:t>(base 256), and </a:t>
            </a:r>
            <a:r>
              <a:rPr lang="en-GB" sz="2000" dirty="0">
                <a:solidFill>
                  <a:srgbClr val="FF0000"/>
                </a:solidFill>
              </a:rPr>
              <a:t>hexadecimal notation </a:t>
            </a:r>
            <a:r>
              <a:rPr lang="en-GB" sz="2000" dirty="0"/>
              <a:t>(base 16). </a:t>
            </a:r>
            <a:endParaRPr lang="en-GB" sz="2000" dirty="0" smtClean="0"/>
          </a:p>
          <a:p>
            <a:pPr algn="just"/>
            <a:r>
              <a:rPr lang="en-GB" sz="2000" dirty="0" smtClean="0"/>
              <a:t>In </a:t>
            </a:r>
            <a:r>
              <a:rPr lang="en-GB" sz="2000" i="1" dirty="0" smtClean="0"/>
              <a:t>binary notation</a:t>
            </a:r>
            <a:r>
              <a:rPr lang="en-GB" sz="2000" i="1" dirty="0"/>
              <a:t>, </a:t>
            </a:r>
            <a:r>
              <a:rPr lang="en-GB" sz="2000" dirty="0"/>
              <a:t>an IPv4 address is displayed as 32 bits. </a:t>
            </a:r>
            <a:endParaRPr lang="en-GB" sz="2000" dirty="0" smtClean="0"/>
          </a:p>
          <a:p>
            <a:pPr algn="just"/>
            <a:r>
              <a:rPr lang="en-GB" sz="2000" dirty="0" smtClean="0"/>
              <a:t>To </a:t>
            </a:r>
            <a:r>
              <a:rPr lang="en-GB" sz="2000" dirty="0"/>
              <a:t>make the address more readable, </a:t>
            </a:r>
            <a:r>
              <a:rPr lang="en-GB" sz="2000" dirty="0" smtClean="0"/>
              <a:t>one or </a:t>
            </a:r>
            <a:r>
              <a:rPr lang="en-GB" sz="2000" dirty="0"/>
              <a:t>more spaces are usually inserted between each octet (8 bits). Each octet is </a:t>
            </a:r>
            <a:r>
              <a:rPr lang="en-GB" sz="2000" dirty="0" smtClean="0"/>
              <a:t>often referred </a:t>
            </a:r>
            <a:r>
              <a:rPr lang="en-GB" sz="2000" dirty="0"/>
              <a:t>to as a byte.</a:t>
            </a:r>
          </a:p>
        </p:txBody>
      </p:sp>
    </p:spTree>
    <p:extLst>
      <p:ext uri="{BB962C8B-B14F-4D97-AF65-F5344CB8AC3E}">
        <p14:creationId xmlns:p14="http://schemas.microsoft.com/office/powerpoint/2010/main" val="199815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716" y="1270000"/>
            <a:ext cx="8975903" cy="460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7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/>
              <a:t>Hierarchy in 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38" y="1639381"/>
            <a:ext cx="8596668" cy="3880773"/>
          </a:xfrm>
        </p:spPr>
        <p:txBody>
          <a:bodyPr/>
          <a:lstStyle/>
          <a:p>
            <a:r>
              <a:rPr lang="en-GB" dirty="0"/>
              <a:t>In a postal network, the </a:t>
            </a:r>
            <a:r>
              <a:rPr lang="en-GB" dirty="0" smtClean="0"/>
              <a:t>postal address </a:t>
            </a:r>
            <a:r>
              <a:rPr lang="en-GB" dirty="0"/>
              <a:t>(mailing address) includes the country, state, city, street, house number, and </a:t>
            </a:r>
            <a:r>
              <a:rPr lang="en-GB" dirty="0" smtClean="0"/>
              <a:t>the </a:t>
            </a:r>
            <a:r>
              <a:rPr lang="en-GB" dirty="0" smtClean="0"/>
              <a:t>recipient</a:t>
            </a:r>
            <a:endParaRPr lang="en-GB" dirty="0" smtClean="0"/>
          </a:p>
          <a:p>
            <a:r>
              <a:rPr lang="en-GB" dirty="0"/>
              <a:t>A 32-bit IPv4 address is also hierarchical, but divided only into two parts. The </a:t>
            </a:r>
            <a:r>
              <a:rPr lang="en-GB" dirty="0" smtClean="0"/>
              <a:t>first part </a:t>
            </a:r>
            <a:r>
              <a:rPr lang="en-GB" dirty="0"/>
              <a:t>of the address, called the </a:t>
            </a:r>
            <a:r>
              <a:rPr lang="en-GB" i="1" dirty="0">
                <a:solidFill>
                  <a:srgbClr val="FF0000"/>
                </a:solidFill>
              </a:rPr>
              <a:t>prefix</a:t>
            </a:r>
            <a:r>
              <a:rPr lang="en-GB" dirty="0"/>
              <a:t>, defines the network; the second part of </a:t>
            </a:r>
            <a:r>
              <a:rPr lang="en-GB" dirty="0" smtClean="0"/>
              <a:t>the address</a:t>
            </a:r>
            <a:r>
              <a:rPr lang="en-GB" dirty="0"/>
              <a:t>, called the </a:t>
            </a:r>
            <a:r>
              <a:rPr lang="en-GB" i="1" dirty="0">
                <a:solidFill>
                  <a:srgbClr val="FF0000"/>
                </a:solidFill>
              </a:rPr>
              <a:t>suffix</a:t>
            </a:r>
            <a:r>
              <a:rPr lang="en-GB" dirty="0"/>
              <a:t>, defines the </a:t>
            </a:r>
            <a:r>
              <a:rPr lang="en-GB" dirty="0" smtClean="0"/>
              <a:t>node.</a:t>
            </a:r>
          </a:p>
          <a:p>
            <a:r>
              <a:rPr lang="en-GB" dirty="0"/>
              <a:t>The prefix length </a:t>
            </a:r>
            <a:r>
              <a:rPr lang="en-GB" dirty="0" smtClean="0"/>
              <a:t>is </a:t>
            </a:r>
            <a:r>
              <a:rPr lang="en-GB" i="1" dirty="0" smtClean="0"/>
              <a:t>n </a:t>
            </a:r>
            <a:r>
              <a:rPr lang="en-GB" dirty="0"/>
              <a:t>bits and the suffix length is (32 − </a:t>
            </a:r>
            <a:r>
              <a:rPr lang="en-GB" i="1" dirty="0"/>
              <a:t>n</a:t>
            </a:r>
            <a:r>
              <a:rPr lang="en-GB" dirty="0"/>
              <a:t>) bits.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583" y="3721608"/>
            <a:ext cx="6275096" cy="313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Classful 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726" y="1611949"/>
            <a:ext cx="8596668" cy="3880773"/>
          </a:xfrm>
        </p:spPr>
        <p:txBody>
          <a:bodyPr/>
          <a:lstStyle/>
          <a:p>
            <a:r>
              <a:rPr lang="en-GB" sz="2000" dirty="0"/>
              <a:t>The whole address space </a:t>
            </a:r>
            <a:r>
              <a:rPr lang="en-GB" sz="2000" dirty="0" smtClean="0"/>
              <a:t>was divided </a:t>
            </a:r>
            <a:r>
              <a:rPr lang="en-GB" sz="2000" dirty="0"/>
              <a:t>into five classes (class A, B, C, D, and E</a:t>
            </a:r>
            <a:r>
              <a:rPr lang="en-GB" sz="2000" dirty="0" smtClean="0"/>
              <a:t>).</a:t>
            </a:r>
          </a:p>
          <a:p>
            <a:r>
              <a:rPr lang="en-GB" sz="2000" dirty="0"/>
              <a:t>Although classful addressing belongs </a:t>
            </a:r>
            <a:r>
              <a:rPr lang="en-GB" sz="2000" dirty="0" smtClean="0"/>
              <a:t>to the </a:t>
            </a:r>
            <a:r>
              <a:rPr lang="en-GB" sz="2000" dirty="0"/>
              <a:t>past, it helps us to understand classless addressing, discussed </a:t>
            </a:r>
            <a:r>
              <a:rPr lang="en-GB" sz="2000" dirty="0" smtClean="0"/>
              <a:t>later</a:t>
            </a:r>
          </a:p>
          <a:p>
            <a:pPr fontAlgn="base"/>
            <a:r>
              <a:rPr lang="en-GB" sz="2000" dirty="0" smtClean="0"/>
              <a:t>IPv4 </a:t>
            </a:r>
            <a:r>
              <a:rPr lang="en-GB" sz="2000" dirty="0"/>
              <a:t>address is divided into two parts:</a:t>
            </a:r>
          </a:p>
          <a:p>
            <a:pPr lvl="1" fontAlgn="base"/>
            <a:r>
              <a:rPr lang="en-GB" sz="2000" b="1" dirty="0"/>
              <a:t>Network ID</a:t>
            </a:r>
            <a:endParaRPr lang="en-GB" sz="2000" dirty="0"/>
          </a:p>
          <a:p>
            <a:pPr lvl="1" fontAlgn="base"/>
            <a:r>
              <a:rPr lang="en-GB" sz="2000" b="1" dirty="0"/>
              <a:t>Host ID</a:t>
            </a:r>
            <a:endParaRPr lang="en-GB" sz="2000" dirty="0"/>
          </a:p>
          <a:p>
            <a:endParaRPr lang="en-GB" dirty="0"/>
          </a:p>
        </p:txBody>
      </p:sp>
      <p:pic>
        <p:nvPicPr>
          <p:cNvPr id="1026" name="Picture 2" descr="https://media.geeksforgeeks.org/wp-content/cdn-uploads/IP_addressing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559" y="3867913"/>
            <a:ext cx="5726806" cy="300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78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896112"/>
            <a:ext cx="8532399" cy="514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8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294" y="1849693"/>
            <a:ext cx="8596668" cy="3880773"/>
          </a:xfrm>
        </p:spPr>
        <p:txBody>
          <a:bodyPr/>
          <a:lstStyle/>
          <a:p>
            <a:r>
              <a:rPr lang="en-GB" sz="2000" dirty="0"/>
              <a:t>IP addresses belonging to class A ranges from 1.x.x.x – </a:t>
            </a:r>
            <a:r>
              <a:rPr lang="en-GB" sz="2000" dirty="0" smtClean="0"/>
              <a:t>126.x.x.x</a:t>
            </a:r>
          </a:p>
          <a:p>
            <a:pPr fontAlgn="base"/>
            <a:r>
              <a:rPr lang="en-GB" sz="2000" dirty="0"/>
              <a:t>IP address belonging to class A are assigned to the networks that contain a large number of hosts.</a:t>
            </a:r>
          </a:p>
          <a:p>
            <a:pPr fontAlgn="base"/>
            <a:r>
              <a:rPr lang="en-GB" sz="2000" dirty="0"/>
              <a:t>The network ID is 8 bits long.</a:t>
            </a:r>
          </a:p>
          <a:p>
            <a:pPr fontAlgn="base"/>
            <a:r>
              <a:rPr lang="en-GB" sz="2000" dirty="0"/>
              <a:t>The host ID is 24 bits long.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2" name="Picture 4" descr="https://media.geeksforgeeks.org/wp-content/cdn-uploads/IP_addressing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855" y="4267998"/>
            <a:ext cx="4352417" cy="124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5684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649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Computer Networks</vt:lpstr>
      <vt:lpstr>PowerPoint Presentation</vt:lpstr>
      <vt:lpstr>IPV4 ADDRESSES</vt:lpstr>
      <vt:lpstr>Address Space</vt:lpstr>
      <vt:lpstr>PowerPoint Presentation</vt:lpstr>
      <vt:lpstr>Hierarchy in Addressing</vt:lpstr>
      <vt:lpstr>Classful Addressing</vt:lpstr>
      <vt:lpstr>PowerPoint Presentation</vt:lpstr>
      <vt:lpstr>Class A</vt:lpstr>
      <vt:lpstr>Class B</vt:lpstr>
      <vt:lpstr>Class C</vt:lpstr>
      <vt:lpstr>Class D: Multicasting</vt:lpstr>
      <vt:lpstr>Class E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104</cp:revision>
  <dcterms:created xsi:type="dcterms:W3CDTF">2020-03-06T18:22:42Z</dcterms:created>
  <dcterms:modified xsi:type="dcterms:W3CDTF">2020-09-01T07:24:17Z</dcterms:modified>
</cp:coreProperties>
</file>